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64" r:id="rId4"/>
    <p:sldId id="260" r:id="rId5"/>
    <p:sldId id="262" r:id="rId6"/>
    <p:sldId id="267" r:id="rId7"/>
    <p:sldId id="261" r:id="rId8"/>
    <p:sldId id="266" r:id="rId9"/>
  </p:sldIdLst>
  <p:sldSz cx="10693400" cy="7562850"/>
  <p:notesSz cx="9929813" cy="6799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D33"/>
    <a:srgbClr val="69C5E0"/>
    <a:srgbClr val="E56787"/>
    <a:srgbClr val="82C341"/>
    <a:srgbClr val="89BD23"/>
    <a:srgbClr val="72A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2628" autoAdjust="0"/>
  </p:normalViewPr>
  <p:slideViewPr>
    <p:cSldViewPr>
      <p:cViewPr varScale="1">
        <p:scale>
          <a:sx n="48" d="100"/>
          <a:sy n="48" d="100"/>
        </p:scale>
        <p:origin x="1782"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018" cy="339678"/>
          </a:xfrm>
          <a:prstGeom prst="rect">
            <a:avLst/>
          </a:prstGeom>
        </p:spPr>
        <p:txBody>
          <a:bodyPr vert="horz" lIns="83786" tIns="41893" rIns="83786" bIns="41893" rtlCol="0"/>
          <a:lstStyle>
            <a:lvl1pPr algn="l">
              <a:defRPr sz="1100"/>
            </a:lvl1pPr>
          </a:lstStyle>
          <a:p>
            <a:endParaRPr lang="en-GB"/>
          </a:p>
        </p:txBody>
      </p:sp>
      <p:sp>
        <p:nvSpPr>
          <p:cNvPr id="3" name="Date Placeholder 2"/>
          <p:cNvSpPr>
            <a:spLocks noGrp="1"/>
          </p:cNvSpPr>
          <p:nvPr>
            <p:ph type="dt" idx="1"/>
          </p:nvPr>
        </p:nvSpPr>
        <p:spPr>
          <a:xfrm>
            <a:off x="5625322" y="0"/>
            <a:ext cx="4301543" cy="339678"/>
          </a:xfrm>
          <a:prstGeom prst="rect">
            <a:avLst/>
          </a:prstGeom>
        </p:spPr>
        <p:txBody>
          <a:bodyPr vert="horz" lIns="83786" tIns="41893" rIns="83786" bIns="41893" rtlCol="0"/>
          <a:lstStyle>
            <a:lvl1pPr algn="r">
              <a:defRPr sz="1100"/>
            </a:lvl1pPr>
          </a:lstStyle>
          <a:p>
            <a:fld id="{0E33A795-28BB-48CA-A425-C28C7FAC0EFE}" type="datetimeFigureOut">
              <a:rPr lang="en-GB" smtClean="0"/>
              <a:t>29/03/2019</a:t>
            </a:fld>
            <a:endParaRPr lang="en-GB"/>
          </a:p>
        </p:txBody>
      </p:sp>
      <p:sp>
        <p:nvSpPr>
          <p:cNvPr id="4" name="Slide Image Placeholder 3"/>
          <p:cNvSpPr>
            <a:spLocks noGrp="1" noRot="1" noChangeAspect="1"/>
          </p:cNvSpPr>
          <p:nvPr>
            <p:ph type="sldImg" idx="2"/>
          </p:nvPr>
        </p:nvSpPr>
        <p:spPr>
          <a:xfrm>
            <a:off x="3160713" y="509588"/>
            <a:ext cx="3608387" cy="2551112"/>
          </a:xfrm>
          <a:prstGeom prst="rect">
            <a:avLst/>
          </a:prstGeom>
          <a:noFill/>
          <a:ln w="12700">
            <a:solidFill>
              <a:prstClr val="black"/>
            </a:solidFill>
          </a:ln>
        </p:spPr>
        <p:txBody>
          <a:bodyPr vert="horz" lIns="83786" tIns="41893" rIns="83786" bIns="41893" rtlCol="0" anchor="ctr"/>
          <a:lstStyle/>
          <a:p>
            <a:endParaRPr lang="en-GB"/>
          </a:p>
        </p:txBody>
      </p:sp>
      <p:sp>
        <p:nvSpPr>
          <p:cNvPr id="5" name="Notes Placeholder 4"/>
          <p:cNvSpPr>
            <a:spLocks noGrp="1"/>
          </p:cNvSpPr>
          <p:nvPr>
            <p:ph type="body" sz="quarter" idx="3"/>
          </p:nvPr>
        </p:nvSpPr>
        <p:spPr>
          <a:xfrm>
            <a:off x="993571" y="3229793"/>
            <a:ext cx="7942671" cy="3059954"/>
          </a:xfrm>
          <a:prstGeom prst="rect">
            <a:avLst/>
          </a:prstGeom>
        </p:spPr>
        <p:txBody>
          <a:bodyPr vert="horz" lIns="83786" tIns="41893" rIns="83786" bIns="418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8159"/>
            <a:ext cx="4303018" cy="339678"/>
          </a:xfrm>
          <a:prstGeom prst="rect">
            <a:avLst/>
          </a:prstGeom>
        </p:spPr>
        <p:txBody>
          <a:bodyPr vert="horz" lIns="83786" tIns="41893" rIns="83786" bIns="41893" rtlCol="0" anchor="b"/>
          <a:lstStyle>
            <a:lvl1pPr algn="l">
              <a:defRPr sz="1100"/>
            </a:lvl1pPr>
          </a:lstStyle>
          <a:p>
            <a:endParaRPr lang="en-GB"/>
          </a:p>
        </p:txBody>
      </p:sp>
      <p:sp>
        <p:nvSpPr>
          <p:cNvPr id="7" name="Slide Number Placeholder 6"/>
          <p:cNvSpPr>
            <a:spLocks noGrp="1"/>
          </p:cNvSpPr>
          <p:nvPr>
            <p:ph type="sldNum" sz="quarter" idx="5"/>
          </p:nvPr>
        </p:nvSpPr>
        <p:spPr>
          <a:xfrm>
            <a:off x="5625322" y="6458159"/>
            <a:ext cx="4301543" cy="339678"/>
          </a:xfrm>
          <a:prstGeom prst="rect">
            <a:avLst/>
          </a:prstGeom>
        </p:spPr>
        <p:txBody>
          <a:bodyPr vert="horz" lIns="83786" tIns="41893" rIns="83786" bIns="41893" rtlCol="0" anchor="b"/>
          <a:lstStyle>
            <a:lvl1pPr algn="r">
              <a:defRPr sz="1100"/>
            </a:lvl1pPr>
          </a:lstStyle>
          <a:p>
            <a:fld id="{96BA4DEB-DBCF-44F3-8BF5-5978E71F2B69}" type="slidenum">
              <a:rPr lang="en-GB" smtClean="0"/>
              <a:t>‹#›</a:t>
            </a:fld>
            <a:endParaRPr lang="en-GB"/>
          </a:p>
        </p:txBody>
      </p:sp>
    </p:spTree>
    <p:extLst>
      <p:ext uri="{BB962C8B-B14F-4D97-AF65-F5344CB8AC3E}">
        <p14:creationId xmlns:p14="http://schemas.microsoft.com/office/powerpoint/2010/main" val="65696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This</a:t>
            </a:r>
            <a:r>
              <a:rPr lang="en-US" sz="1100" baseline="0" dirty="0" smtClean="0">
                <a:latin typeface="Arial" panose="020B0604020202020204" pitchFamily="34" charset="0"/>
                <a:cs typeface="Arial" panose="020B0604020202020204" pitchFamily="34" charset="0"/>
              </a:rPr>
              <a:t> year our school is going to be part of something very exciting: Eco-Schools!</a:t>
            </a:r>
          </a:p>
          <a:p>
            <a:r>
              <a:rPr lang="en-US" sz="1100" baseline="0" dirty="0" smtClean="0">
                <a:latin typeface="Arial" panose="020B0604020202020204" pitchFamily="34" charset="0"/>
                <a:cs typeface="Arial" panose="020B0604020202020204" pitchFamily="34" charset="0"/>
              </a:rPr>
              <a:t>Has anyone ever heard of the Eco-Schools </a:t>
            </a:r>
            <a:r>
              <a:rPr lang="en-US" sz="1100" baseline="0" dirty="0" err="1" smtClean="0">
                <a:latin typeface="Arial" panose="020B0604020202020204" pitchFamily="34" charset="0"/>
                <a:cs typeface="Arial" panose="020B0604020202020204" pitchFamily="34" charset="0"/>
              </a:rPr>
              <a:t>programme</a:t>
            </a:r>
            <a:r>
              <a:rPr lang="en-US" sz="1100" baseline="0" dirty="0" smtClean="0">
                <a:latin typeface="Arial" panose="020B0604020202020204" pitchFamily="34" charset="0"/>
                <a:cs typeface="Arial" panose="020B0604020202020204" pitchFamily="34" charset="0"/>
              </a:rPr>
              <a:t>?</a:t>
            </a:r>
          </a:p>
          <a:p>
            <a:r>
              <a:rPr lang="en-US" sz="1100" i="1" baseline="0" dirty="0" smtClean="0">
                <a:latin typeface="Arial" panose="020B0604020202020204" pitchFamily="34" charset="0"/>
                <a:cs typeface="Arial" panose="020B0604020202020204" pitchFamily="34" charset="0"/>
              </a:rPr>
              <a:t>Eco-Schools is a charity that encourages pupils like you to protect the environment and make the world a much nicer place to live in.</a:t>
            </a:r>
          </a:p>
          <a:p>
            <a:r>
              <a:rPr lang="en-US" sz="1100" i="0" baseline="0" dirty="0" smtClean="0">
                <a:latin typeface="Arial" panose="020B0604020202020204" pitchFamily="34" charset="0"/>
                <a:cs typeface="Arial" panose="020B0604020202020204" pitchFamily="34" charset="0"/>
              </a:rPr>
              <a:t>What do you think environment means?</a:t>
            </a:r>
          </a:p>
          <a:p>
            <a:r>
              <a:rPr lang="en-US" sz="1100" i="1" baseline="0" dirty="0" smtClean="0">
                <a:latin typeface="Arial" panose="020B0604020202020204" pitchFamily="34" charset="0"/>
                <a:cs typeface="Arial" panose="020B0604020202020204" pitchFamily="34" charset="0"/>
              </a:rPr>
              <a:t>The environment is everything surrounding you – where you live, work and play! This year our school is going to improve our environment for the benefit of all things living now and in the future!</a:t>
            </a:r>
            <a:endParaRPr lang="en-GB" sz="1100"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1</a:t>
            </a:fld>
            <a:endParaRPr lang="en-GB"/>
          </a:p>
        </p:txBody>
      </p:sp>
    </p:spTree>
    <p:extLst>
      <p:ext uri="{BB962C8B-B14F-4D97-AF65-F5344CB8AC3E}">
        <p14:creationId xmlns:p14="http://schemas.microsoft.com/office/powerpoint/2010/main" val="27773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Why do you</a:t>
            </a:r>
            <a:r>
              <a:rPr lang="en-US" sz="1100" baseline="0" dirty="0" smtClean="0">
                <a:latin typeface="Arial" panose="020B0604020202020204" pitchFamily="34" charset="0"/>
                <a:cs typeface="Arial" panose="020B0604020202020204" pitchFamily="34" charset="0"/>
              </a:rPr>
              <a:t> think it is important that we become an Eco-School? </a:t>
            </a:r>
          </a:p>
          <a:p>
            <a:r>
              <a:rPr lang="en-US" sz="1100" i="1" baseline="0" dirty="0" smtClean="0">
                <a:latin typeface="Arial" panose="020B0604020202020204" pitchFamily="34" charset="0"/>
                <a:cs typeface="Arial" panose="020B0604020202020204" pitchFamily="34" charset="0"/>
              </a:rPr>
              <a:t>Because we have to live in this world, so we should take responsibility for looking after it. If we become an Eco-School we can save the world, make our school a nicer place to work, save money and prove to everyone that children care about the world we live in!</a:t>
            </a:r>
            <a:endParaRPr lang="en-GB" sz="11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2</a:t>
            </a:fld>
            <a:endParaRPr lang="en-GB"/>
          </a:p>
        </p:txBody>
      </p:sp>
    </p:spTree>
    <p:extLst>
      <p:ext uri="{BB962C8B-B14F-4D97-AF65-F5344CB8AC3E}">
        <p14:creationId xmlns:p14="http://schemas.microsoft.com/office/powerpoint/2010/main" val="395973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Do any of you </a:t>
            </a:r>
            <a:r>
              <a:rPr lang="en-US" sz="1100" dirty="0" err="1" smtClean="0">
                <a:latin typeface="Arial" panose="020B0604020202020204" pitchFamily="34" charset="0"/>
                <a:cs typeface="Arial" panose="020B0604020202020204" pitchFamily="34" charset="0"/>
              </a:rPr>
              <a:t>recognise</a:t>
            </a:r>
            <a:r>
              <a:rPr lang="en-US" sz="1100" baseline="0" dirty="0" smtClean="0">
                <a:latin typeface="Arial" panose="020B0604020202020204" pitchFamily="34" charset="0"/>
                <a:cs typeface="Arial" panose="020B0604020202020204" pitchFamily="34" charset="0"/>
              </a:rPr>
              <a:t> this logo?</a:t>
            </a:r>
          </a:p>
          <a:p>
            <a:r>
              <a:rPr lang="en-US" sz="1100" i="1" dirty="0" smtClean="0">
                <a:latin typeface="Arial" panose="020B0604020202020204" pitchFamily="34" charset="0"/>
                <a:cs typeface="Arial" panose="020B0604020202020204" pitchFamily="34" charset="0"/>
              </a:rPr>
              <a:t>This is Tidy Man- because in England Eco-Schools is run by</a:t>
            </a:r>
            <a:r>
              <a:rPr lang="en-US" sz="1100" i="1" baseline="0" dirty="0" smtClean="0">
                <a:latin typeface="Arial" panose="020B0604020202020204" pitchFamily="34" charset="0"/>
                <a:cs typeface="Arial" panose="020B0604020202020204" pitchFamily="34" charset="0"/>
              </a:rPr>
              <a:t> the environmental charity Keep Britain Tidy. Keep Britain Tidy has been responsible for Eco-Schools in England for 25 years. You might </a:t>
            </a:r>
            <a:r>
              <a:rPr lang="en-US" sz="1100" i="1" baseline="0" dirty="0" err="1" smtClean="0">
                <a:latin typeface="Arial" panose="020B0604020202020204" pitchFamily="34" charset="0"/>
                <a:cs typeface="Arial" panose="020B0604020202020204" pitchFamily="34" charset="0"/>
              </a:rPr>
              <a:t>recognise</a:t>
            </a:r>
            <a:r>
              <a:rPr lang="en-US" sz="1100" i="1" baseline="0" dirty="0" smtClean="0">
                <a:latin typeface="Arial" panose="020B0604020202020204" pitchFamily="34" charset="0"/>
                <a:cs typeface="Arial" panose="020B0604020202020204" pitchFamily="34" charset="0"/>
              </a:rPr>
              <a:t> this logo – it’s on everything from bins to chocolate bars!</a:t>
            </a:r>
            <a:endParaRPr lang="en-GB" sz="1100"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3</a:t>
            </a:fld>
            <a:endParaRPr lang="en-GB"/>
          </a:p>
        </p:txBody>
      </p:sp>
    </p:spTree>
    <p:extLst>
      <p:ext uri="{BB962C8B-B14F-4D97-AF65-F5344CB8AC3E}">
        <p14:creationId xmlns:p14="http://schemas.microsoft.com/office/powerpoint/2010/main" val="27773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There are Eco-Schools all around the</a:t>
            </a:r>
            <a:r>
              <a:rPr lang="en-US" sz="1100" baseline="0" dirty="0" smtClean="0">
                <a:latin typeface="Arial" panose="020B0604020202020204" pitchFamily="34" charset="0"/>
                <a:cs typeface="Arial" panose="020B0604020202020204" pitchFamily="34" charset="0"/>
              </a:rPr>
              <a:t> world in nearly 70 different countries including Iceland, Brazil, Madagascar and Japan. In fact, as of today our school is now a part of the largest educational </a:t>
            </a:r>
            <a:r>
              <a:rPr lang="en-US" sz="1100" baseline="0" dirty="0" err="1" smtClean="0">
                <a:latin typeface="Arial" panose="020B0604020202020204" pitchFamily="34" charset="0"/>
                <a:cs typeface="Arial" panose="020B0604020202020204" pitchFamily="34" charset="0"/>
              </a:rPr>
              <a:t>programme</a:t>
            </a:r>
            <a:r>
              <a:rPr lang="en-US" sz="1100" baseline="0" dirty="0" smtClean="0">
                <a:latin typeface="Arial" panose="020B0604020202020204" pitchFamily="34" charset="0"/>
                <a:cs typeface="Arial" panose="020B0604020202020204" pitchFamily="34" charset="0"/>
              </a:rPr>
              <a:t> on the planet and you are joining 19.5 million other students working to protect the world we live in.</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4</a:t>
            </a:fld>
            <a:endParaRPr lang="en-GB"/>
          </a:p>
        </p:txBody>
      </p:sp>
    </p:spTree>
    <p:extLst>
      <p:ext uri="{BB962C8B-B14F-4D97-AF65-F5344CB8AC3E}">
        <p14:creationId xmlns:p14="http://schemas.microsoft.com/office/powerpoint/2010/main" val="83905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smtClean="0">
                <a:latin typeface="Arial" panose="020B0604020202020204" pitchFamily="34" charset="0"/>
                <a:cs typeface="Arial" panose="020B0604020202020204" pitchFamily="34" charset="0"/>
              </a:rPr>
              <a:t>From left to right top to bottom:</a:t>
            </a:r>
          </a:p>
          <a:p>
            <a:r>
              <a:rPr lang="en-US" sz="1100" b="1" u="none" dirty="0" smtClean="0">
                <a:latin typeface="Arial" panose="020B0604020202020204" pitchFamily="34" charset="0"/>
                <a:cs typeface="Arial" panose="020B0604020202020204" pitchFamily="34" charset="0"/>
              </a:rPr>
              <a:t>Biodiversity: </a:t>
            </a:r>
            <a:r>
              <a:rPr lang="en-US" sz="1100" b="0" u="none" dirty="0" smtClean="0">
                <a:latin typeface="Arial" panose="020B0604020202020204" pitchFamily="34" charset="0"/>
                <a:cs typeface="Arial" panose="020B0604020202020204" pitchFamily="34" charset="0"/>
              </a:rPr>
              <a:t>This includes every living thing on the planet</a:t>
            </a:r>
            <a:r>
              <a:rPr lang="en-US" sz="1100" b="0" u="none" baseline="0" dirty="0" smtClean="0">
                <a:latin typeface="Arial" panose="020B0604020202020204" pitchFamily="34" charset="0"/>
                <a:cs typeface="Arial" panose="020B0604020202020204" pitchFamily="34" charset="0"/>
              </a:rPr>
              <a:t> including all plants, animals and insects.</a:t>
            </a:r>
          </a:p>
          <a:p>
            <a:r>
              <a:rPr lang="en-US" sz="1100" b="1" u="none" baseline="0" dirty="0" smtClean="0">
                <a:latin typeface="Arial" panose="020B0604020202020204" pitchFamily="34" charset="0"/>
                <a:cs typeface="Arial" panose="020B0604020202020204" pitchFamily="34" charset="0"/>
              </a:rPr>
              <a:t>Energy</a:t>
            </a:r>
            <a:r>
              <a:rPr lang="en-US" sz="1100" b="0" u="none" baseline="0" dirty="0" smtClean="0">
                <a:latin typeface="Arial" panose="020B0604020202020204" pitchFamily="34" charset="0"/>
                <a:cs typeface="Arial" panose="020B0604020202020204" pitchFamily="34" charset="0"/>
              </a:rPr>
              <a:t> – We use energy everyday in school and at home, but do we waste energy and does the energy we use harm our planet?</a:t>
            </a:r>
          </a:p>
          <a:p>
            <a:r>
              <a:rPr lang="en-US" sz="1100" b="1" u="none" baseline="0" dirty="0" smtClean="0">
                <a:latin typeface="Arial" panose="020B0604020202020204" pitchFamily="34" charset="0"/>
                <a:cs typeface="Arial" panose="020B0604020202020204" pitchFamily="34" charset="0"/>
              </a:rPr>
              <a:t>Global Citizenship</a:t>
            </a:r>
            <a:r>
              <a:rPr lang="en-US" sz="1100" b="0" u="none" baseline="0" dirty="0" smtClean="0">
                <a:latin typeface="Arial" panose="020B0604020202020204" pitchFamily="34" charset="0"/>
                <a:cs typeface="Arial" panose="020B0604020202020204" pitchFamily="34" charset="0"/>
              </a:rPr>
              <a:t> – This means behaving responsibly towards our planet and everyone that lives in it.</a:t>
            </a:r>
          </a:p>
          <a:p>
            <a:r>
              <a:rPr lang="en-US" sz="1100" b="1" u="none" baseline="0" dirty="0" smtClean="0">
                <a:latin typeface="Arial" panose="020B0604020202020204" pitchFamily="34" charset="0"/>
                <a:cs typeface="Arial" panose="020B0604020202020204" pitchFamily="34" charset="0"/>
              </a:rPr>
              <a:t>Healthy Living </a:t>
            </a:r>
            <a:r>
              <a:rPr lang="en-US" sz="1100" b="0" u="none" baseline="0" dirty="0" smtClean="0">
                <a:latin typeface="Arial" panose="020B0604020202020204" pitchFamily="34" charset="0"/>
                <a:cs typeface="Arial" panose="020B0604020202020204" pitchFamily="34" charset="0"/>
              </a:rPr>
              <a:t>– As well as looking after the planet, it is also important to look after our physical and mental wellbeing. </a:t>
            </a:r>
          </a:p>
          <a:p>
            <a:r>
              <a:rPr lang="en-US" sz="1100" b="1" u="none" baseline="0" dirty="0" smtClean="0">
                <a:latin typeface="Arial" panose="020B0604020202020204" pitchFamily="34" charset="0"/>
                <a:cs typeface="Arial" panose="020B0604020202020204" pitchFamily="34" charset="0"/>
              </a:rPr>
              <a:t>Litter</a:t>
            </a:r>
            <a:r>
              <a:rPr lang="en-US" sz="1100" b="0" u="none" baseline="0" dirty="0" smtClean="0">
                <a:latin typeface="Arial" panose="020B0604020202020204" pitchFamily="34" charset="0"/>
                <a:cs typeface="Arial" panose="020B0604020202020204" pitchFamily="34" charset="0"/>
              </a:rPr>
              <a:t> – Litter looks terrible, damages the environment and harms wildlife.</a:t>
            </a:r>
          </a:p>
          <a:p>
            <a:r>
              <a:rPr lang="en-US" sz="1100" b="1" u="none" baseline="0" dirty="0" smtClean="0">
                <a:latin typeface="Arial" panose="020B0604020202020204" pitchFamily="34" charset="0"/>
                <a:cs typeface="Arial" panose="020B0604020202020204" pitchFamily="34" charset="0"/>
              </a:rPr>
              <a:t>Marine</a:t>
            </a:r>
            <a:r>
              <a:rPr lang="en-US" sz="1100" b="0" u="none" baseline="0" dirty="0" smtClean="0">
                <a:latin typeface="Arial" panose="020B0604020202020204" pitchFamily="34" charset="0"/>
                <a:cs typeface="Arial" panose="020B0604020202020204" pitchFamily="34" charset="0"/>
              </a:rPr>
              <a:t> – This is any area of natural water. Our marine life is more at risk now than ever before.</a:t>
            </a:r>
          </a:p>
          <a:p>
            <a:r>
              <a:rPr lang="en-US" sz="1100" b="1" u="none" baseline="0" dirty="0" smtClean="0">
                <a:latin typeface="Arial" panose="020B0604020202020204" pitchFamily="34" charset="0"/>
                <a:cs typeface="Arial" panose="020B0604020202020204" pitchFamily="34" charset="0"/>
              </a:rPr>
              <a:t>School Grounds </a:t>
            </a:r>
            <a:r>
              <a:rPr lang="en-US" sz="1100" b="0" u="none" baseline="0" dirty="0" smtClean="0">
                <a:latin typeface="Arial" panose="020B0604020202020204" pitchFamily="34" charset="0"/>
                <a:cs typeface="Arial" panose="020B0604020202020204" pitchFamily="34" charset="0"/>
              </a:rPr>
              <a:t>– It is important that we work and play in a nice, local environment.</a:t>
            </a:r>
          </a:p>
          <a:p>
            <a:r>
              <a:rPr lang="en-US" sz="1100" b="1" u="none" baseline="0" dirty="0" smtClean="0">
                <a:latin typeface="Arial" panose="020B0604020202020204" pitchFamily="34" charset="0"/>
                <a:cs typeface="Arial" panose="020B0604020202020204" pitchFamily="34" charset="0"/>
              </a:rPr>
              <a:t>Transport </a:t>
            </a:r>
            <a:r>
              <a:rPr lang="en-US" sz="1100" b="0" u="none" baseline="0" dirty="0" smtClean="0">
                <a:latin typeface="Arial" panose="020B0604020202020204" pitchFamily="34" charset="0"/>
                <a:cs typeface="Arial" panose="020B0604020202020204" pitchFamily="34" charset="0"/>
              </a:rPr>
              <a:t>– The way you travel to school could harm the environment and effect your and other’s health.</a:t>
            </a:r>
          </a:p>
          <a:p>
            <a:r>
              <a:rPr lang="en-US" sz="1100" b="1" u="none" baseline="0" dirty="0" smtClean="0">
                <a:latin typeface="Arial" panose="020B0604020202020204" pitchFamily="34" charset="0"/>
                <a:cs typeface="Arial" panose="020B0604020202020204" pitchFamily="34" charset="0"/>
              </a:rPr>
              <a:t>Waste </a:t>
            </a:r>
            <a:r>
              <a:rPr lang="en-US" sz="1100" b="0" u="none" baseline="0" dirty="0" smtClean="0">
                <a:latin typeface="Arial" panose="020B0604020202020204" pitchFamily="34" charset="0"/>
                <a:cs typeface="Arial" panose="020B0604020202020204" pitchFamily="34" charset="0"/>
              </a:rPr>
              <a:t>– Waste is everything we discard because it is no longer useful.</a:t>
            </a:r>
          </a:p>
          <a:p>
            <a:r>
              <a:rPr lang="en-US" sz="1100" b="1" u="none" baseline="0" dirty="0" smtClean="0">
                <a:latin typeface="Arial" panose="020B0604020202020204" pitchFamily="34" charset="0"/>
                <a:cs typeface="Arial" panose="020B0604020202020204" pitchFamily="34" charset="0"/>
              </a:rPr>
              <a:t>Water </a:t>
            </a:r>
            <a:r>
              <a:rPr lang="en-US" sz="1100" b="0" u="none" baseline="0" dirty="0" smtClean="0">
                <a:latin typeface="Arial" panose="020B0604020202020204" pitchFamily="34" charset="0"/>
                <a:cs typeface="Arial" panose="020B0604020202020204" pitchFamily="34" charset="0"/>
              </a:rPr>
              <a:t>– In England we have plenty of clean water, but others around the world are not so fortunate. </a:t>
            </a:r>
          </a:p>
          <a:p>
            <a:endParaRPr lang="en-US" sz="1100" b="0" u="none" baseline="0" dirty="0" smtClean="0">
              <a:latin typeface="Arial" panose="020B0604020202020204" pitchFamily="34" charset="0"/>
              <a:cs typeface="Arial" panose="020B0604020202020204" pitchFamily="34" charset="0"/>
            </a:endParaRPr>
          </a:p>
          <a:p>
            <a:r>
              <a:rPr lang="en-US" sz="1100" b="0" u="none" baseline="0" dirty="0" smtClean="0">
                <a:latin typeface="Arial" panose="020B0604020202020204" pitchFamily="34" charset="0"/>
                <a:cs typeface="Arial" panose="020B0604020202020204" pitchFamily="34" charset="0"/>
              </a:rPr>
              <a:t>What topic would you most like to work on and why?</a:t>
            </a:r>
            <a:endParaRPr lang="en-US" sz="1100" b="1" u="none" dirty="0" smtClean="0">
              <a:latin typeface="Arial" panose="020B0604020202020204" pitchFamily="34" charset="0"/>
              <a:cs typeface="Arial" panose="020B0604020202020204" pitchFamily="34" charset="0"/>
            </a:endParaRPr>
          </a:p>
          <a:p>
            <a:endParaRPr lang="en-GB" sz="1100" b="1"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5</a:t>
            </a:fld>
            <a:endParaRPr lang="en-GB"/>
          </a:p>
        </p:txBody>
      </p:sp>
    </p:spTree>
    <p:extLst>
      <p:ext uri="{BB962C8B-B14F-4D97-AF65-F5344CB8AC3E}">
        <p14:creationId xmlns:p14="http://schemas.microsoft.com/office/powerpoint/2010/main" val="413232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All 52,000 Eco-Schools follow</a:t>
            </a:r>
            <a:r>
              <a:rPr lang="en-US" sz="1100" baseline="0" dirty="0" smtClean="0">
                <a:latin typeface="Arial" panose="020B0604020202020204" pitchFamily="34" charset="0"/>
                <a:cs typeface="Arial" panose="020B0604020202020204" pitchFamily="34" charset="0"/>
              </a:rPr>
              <a:t> the same, simple Seven Step process in order to achieve an international Green Flag award.</a:t>
            </a:r>
          </a:p>
          <a:p>
            <a:r>
              <a:rPr lang="en-US" sz="1100" b="1" baseline="0" dirty="0" smtClean="0">
                <a:latin typeface="Arial" panose="020B0604020202020204" pitchFamily="34" charset="0"/>
                <a:cs typeface="Arial" panose="020B0604020202020204" pitchFamily="34" charset="0"/>
              </a:rPr>
              <a:t>Step 1 is to form an Eco-Committee: </a:t>
            </a:r>
            <a:r>
              <a:rPr lang="en-US" sz="1100" b="0" baseline="0" dirty="0" smtClean="0">
                <a:latin typeface="Arial" panose="020B0604020202020204" pitchFamily="34" charset="0"/>
                <a:cs typeface="Arial" panose="020B0604020202020204" pitchFamily="34" charset="0"/>
              </a:rPr>
              <a:t>Our Eco-Committee will meet regularly to discuss environmental issues and plan actions to tackle these issues – we need to make sure it has at least one person from every year group in it.</a:t>
            </a:r>
          </a:p>
          <a:p>
            <a:r>
              <a:rPr lang="en-US" sz="1100" b="1" baseline="0" dirty="0" smtClean="0">
                <a:latin typeface="Arial" panose="020B0604020202020204" pitchFamily="34" charset="0"/>
                <a:cs typeface="Arial" panose="020B0604020202020204" pitchFamily="34" charset="0"/>
              </a:rPr>
              <a:t>Step 2 is completing an Environmental Review: </a:t>
            </a:r>
            <a:r>
              <a:rPr lang="en-US" sz="1100" b="0" baseline="0" dirty="0" smtClean="0">
                <a:latin typeface="Arial" panose="020B0604020202020204" pitchFamily="34" charset="0"/>
                <a:cs typeface="Arial" panose="020B0604020202020204" pitchFamily="34" charset="0"/>
              </a:rPr>
              <a:t>The Eco-Committee will check the impact our school is having on the environment.</a:t>
            </a:r>
          </a:p>
          <a:p>
            <a:r>
              <a:rPr lang="en-US" sz="1100" b="1" baseline="0" dirty="0" smtClean="0">
                <a:latin typeface="Arial" panose="020B0604020202020204" pitchFamily="34" charset="0"/>
                <a:cs typeface="Arial" panose="020B0604020202020204" pitchFamily="34" charset="0"/>
              </a:rPr>
              <a:t>Step 3 is creating an Action Plan: </a:t>
            </a:r>
            <a:r>
              <a:rPr lang="en-US" sz="1100" b="0" baseline="0" dirty="0" smtClean="0">
                <a:latin typeface="Arial" panose="020B0604020202020204" pitchFamily="34" charset="0"/>
                <a:cs typeface="Arial" panose="020B0604020202020204" pitchFamily="34" charset="0"/>
              </a:rPr>
              <a:t>When the Eco-Committee have completed the Environmental Review, they will decide which of the ten Eco-Schools topics they want to work on. They will then decide what actions they want to take for each topic.</a:t>
            </a:r>
          </a:p>
          <a:p>
            <a:r>
              <a:rPr lang="en-US" sz="1100" b="1" baseline="0" dirty="0" smtClean="0">
                <a:latin typeface="Arial" panose="020B0604020202020204" pitchFamily="34" charset="0"/>
                <a:cs typeface="Arial" panose="020B0604020202020204" pitchFamily="34" charset="0"/>
              </a:rPr>
              <a:t>Step 4 is Linking to the Curriculum: </a:t>
            </a:r>
            <a:r>
              <a:rPr lang="en-US" sz="1100" b="0" baseline="0" dirty="0" smtClean="0">
                <a:latin typeface="Arial" panose="020B0604020202020204" pitchFamily="34" charset="0"/>
                <a:cs typeface="Arial" panose="020B0604020202020204" pitchFamily="34" charset="0"/>
              </a:rPr>
              <a:t>Throughout the year each class will be learning about environmental issues. If you think your class has worked on one of the Eco-Schools ten topics you need to let the Eco-Committee know. </a:t>
            </a:r>
          </a:p>
          <a:p>
            <a:r>
              <a:rPr lang="en-US" sz="1100" b="1" baseline="0" dirty="0" smtClean="0">
                <a:latin typeface="Arial" panose="020B0604020202020204" pitchFamily="34" charset="0"/>
                <a:cs typeface="Arial" panose="020B0604020202020204" pitchFamily="34" charset="0"/>
              </a:rPr>
              <a:t>Step 5 is making sure the whole school and school community are Informed of and Involved in what is going on: </a:t>
            </a:r>
            <a:r>
              <a:rPr lang="en-US" sz="1100" b="0" baseline="0" dirty="0" smtClean="0">
                <a:latin typeface="Arial" panose="020B0604020202020204" pitchFamily="34" charset="0"/>
                <a:cs typeface="Arial" panose="020B0604020202020204" pitchFamily="34" charset="0"/>
              </a:rPr>
              <a:t>Throughout the year the Eco-Committee will keep you up-to-date on what they are doing – they will also make sure the whole school benefits and is involved in the actions they plan. Remember to check out the Eco-Board for updates and if you have any great environmental ideas let the Eco-Committee know!</a:t>
            </a:r>
          </a:p>
          <a:p>
            <a:r>
              <a:rPr lang="en-US" sz="1100" b="1" baseline="0" dirty="0" smtClean="0">
                <a:latin typeface="Arial" panose="020B0604020202020204" pitchFamily="34" charset="0"/>
                <a:cs typeface="Arial" panose="020B0604020202020204" pitchFamily="34" charset="0"/>
              </a:rPr>
              <a:t>Step 6 is Monitoring and Evaluating the eco-actions: </a:t>
            </a:r>
            <a:r>
              <a:rPr lang="en-US" sz="1100" b="0" baseline="0" dirty="0" smtClean="0">
                <a:latin typeface="Arial" panose="020B0604020202020204" pitchFamily="34" charset="0"/>
                <a:cs typeface="Arial" panose="020B0604020202020204" pitchFamily="34" charset="0"/>
              </a:rPr>
              <a:t>an important part of Eco-Schools is checking whether our environmental actions have made a difference – it is up to the Eco-Committee to check their actions are succeeding and make changes if they’re not. </a:t>
            </a:r>
          </a:p>
          <a:p>
            <a:r>
              <a:rPr lang="en-US" sz="1100" b="1" baseline="0" dirty="0" smtClean="0">
                <a:latin typeface="Arial" panose="020B0604020202020204" pitchFamily="34" charset="0"/>
                <a:cs typeface="Arial" panose="020B0604020202020204" pitchFamily="34" charset="0"/>
              </a:rPr>
              <a:t>Step 7: Eco-Code: </a:t>
            </a:r>
            <a:r>
              <a:rPr lang="en-US" sz="1100" b="0" baseline="0" dirty="0" smtClean="0">
                <a:latin typeface="Arial" panose="020B0604020202020204" pitchFamily="34" charset="0"/>
                <a:cs typeface="Arial" panose="020B0604020202020204" pitchFamily="34" charset="0"/>
              </a:rPr>
              <a:t>At the end of it all we will need to create an Eco-Code that demonstrates how our school cares for the environment. </a:t>
            </a:r>
            <a:endParaRPr lang="en-GB" sz="11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6</a:t>
            </a:fld>
            <a:endParaRPr lang="en-GB"/>
          </a:p>
        </p:txBody>
      </p:sp>
    </p:spTree>
    <p:extLst>
      <p:ext uri="{BB962C8B-B14F-4D97-AF65-F5344CB8AC3E}">
        <p14:creationId xmlns:p14="http://schemas.microsoft.com/office/powerpoint/2010/main" val="412068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When our</a:t>
            </a:r>
            <a:r>
              <a:rPr lang="en-US" sz="1100" baseline="0" dirty="0" smtClean="0">
                <a:latin typeface="Arial" panose="020B0604020202020204" pitchFamily="34" charset="0"/>
                <a:cs typeface="Arial" panose="020B0604020202020204" pitchFamily="34" charset="0"/>
              </a:rPr>
              <a:t> Eco-Committee complete their Eco-Actions our school will be visited by a Green Flag Assessor. Their job is to check whether our school deserves to be awarded an International Green Flag. If we are successful we can display this award to show the whole world how much we care for the planet we live on. </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7</a:t>
            </a:fld>
            <a:endParaRPr lang="en-GB"/>
          </a:p>
        </p:txBody>
      </p:sp>
    </p:spTree>
    <p:extLst>
      <p:ext uri="{BB962C8B-B14F-4D97-AF65-F5344CB8AC3E}">
        <p14:creationId xmlns:p14="http://schemas.microsoft.com/office/powerpoint/2010/main" val="158269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anose="020B0604020202020204" pitchFamily="34" charset="0"/>
                <a:cs typeface="Arial" panose="020B0604020202020204" pitchFamily="34" charset="0"/>
              </a:rPr>
              <a:t>Who remembers</a:t>
            </a:r>
            <a:r>
              <a:rPr lang="en-US" sz="1100" baseline="0" dirty="0" smtClean="0">
                <a:latin typeface="Arial" panose="020B0604020202020204" pitchFamily="34" charset="0"/>
                <a:cs typeface="Arial" panose="020B0604020202020204" pitchFamily="34" charset="0"/>
              </a:rPr>
              <a:t> what our first step is?</a:t>
            </a:r>
          </a:p>
          <a:p>
            <a:r>
              <a:rPr lang="en-US" sz="1100" i="1" baseline="0" dirty="0" smtClean="0">
                <a:latin typeface="Arial" panose="020B0604020202020204" pitchFamily="34" charset="0"/>
                <a:cs typeface="Arial" panose="020B0604020202020204" pitchFamily="34" charset="0"/>
              </a:rPr>
              <a:t>To form an Eco-Committee!</a:t>
            </a:r>
          </a:p>
          <a:p>
            <a:r>
              <a:rPr lang="en-US" sz="1100" i="0" baseline="0" dirty="0" smtClean="0">
                <a:latin typeface="Arial" panose="020B0604020202020204" pitchFamily="34" charset="0"/>
                <a:cs typeface="Arial" panose="020B0604020202020204" pitchFamily="34" charset="0"/>
              </a:rPr>
              <a:t>Stand up or put your hand up if you would like to be considered for our school’s Eco-Committee.</a:t>
            </a:r>
            <a:endParaRPr lang="en-GB" sz="11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6BA4DEB-DBCF-44F3-8BF5-5978E71F2B69}" type="slidenum">
              <a:rPr lang="en-GB" smtClean="0"/>
              <a:t>8</a:t>
            </a:fld>
            <a:endParaRPr lang="en-GB"/>
          </a:p>
        </p:txBody>
      </p:sp>
    </p:spTree>
    <p:extLst>
      <p:ext uri="{BB962C8B-B14F-4D97-AF65-F5344CB8AC3E}">
        <p14:creationId xmlns:p14="http://schemas.microsoft.com/office/powerpoint/2010/main" val="90036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711102" y="2411100"/>
            <a:ext cx="7271194" cy="2006600"/>
          </a:xfrm>
          <a:prstGeom prst="rect">
            <a:avLst/>
          </a:prstGeom>
        </p:spPr>
        <p:txBody>
          <a:bodyPr wrap="square" lIns="0" tIns="0" rIns="0" bIns="0">
            <a:spAutoFit/>
          </a:bodyPr>
          <a:lstStyle>
            <a:lvl1pPr>
              <a:defRPr sz="6500" b="1" i="0">
                <a:solidFill>
                  <a:srgbClr val="82C341"/>
                </a:solidFill>
                <a:latin typeface="ArialSFMT-Bold"/>
                <a:cs typeface="ArialSFMT-Bold"/>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82C341"/>
                </a:solidFill>
                <a:latin typeface="ArialSFMT-Bold"/>
                <a:cs typeface="ArialSFMT-Bol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82C341"/>
                </a:solidFill>
                <a:latin typeface="ArialSFMT-Bold"/>
                <a:cs typeface="ArialSFMT-Bold"/>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82C341"/>
                </a:solidFill>
                <a:latin typeface="ArialSFMT-Bold"/>
                <a:cs typeface="ArialSFMT-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009"/>
            <a:ext cx="10685907" cy="755598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802600"/>
            <a:ext cx="10692003" cy="175740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75332" y="1008700"/>
            <a:ext cx="1742734" cy="330200"/>
          </a:xfrm>
          <a:prstGeom prst="rect">
            <a:avLst/>
          </a:prstGeom>
        </p:spPr>
        <p:txBody>
          <a:bodyPr wrap="square" lIns="0" tIns="0" rIns="0" bIns="0">
            <a:spAutoFit/>
          </a:bodyPr>
          <a:lstStyle>
            <a:lvl1pPr>
              <a:defRPr sz="2000" b="1" i="0">
                <a:solidFill>
                  <a:srgbClr val="82C341"/>
                </a:solidFill>
                <a:latin typeface="ArialSFMT-Bold"/>
                <a:cs typeface="ArialSFMT-Bold"/>
              </a:defRPr>
            </a:lvl1pPr>
          </a:lstStyle>
          <a:p>
            <a:endParaRPr/>
          </a:p>
        </p:txBody>
      </p:sp>
      <p:sp>
        <p:nvSpPr>
          <p:cNvPr id="3" name="Holder 3"/>
          <p:cNvSpPr>
            <a:spLocks noGrp="1"/>
          </p:cNvSpPr>
          <p:nvPr>
            <p:ph type="body" idx="1"/>
          </p:nvPr>
        </p:nvSpPr>
        <p:spPr>
          <a:xfrm>
            <a:off x="1067300" y="2162931"/>
            <a:ext cx="8558799" cy="36036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3/29/2019</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5.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32701" y="1299210"/>
            <a:ext cx="9826600" cy="1013098"/>
          </a:xfrm>
          <a:prstGeom prst="rect">
            <a:avLst/>
          </a:prstGeom>
        </p:spPr>
        <p:txBody>
          <a:bodyPr vert="horz" wrap="square" lIns="0" tIns="12700" rIns="0" bIns="0" rtlCol="0">
            <a:spAutoFit/>
          </a:bodyPr>
          <a:lstStyle/>
          <a:p>
            <a:pPr marL="15240" algn="ctr">
              <a:lnSpc>
                <a:spcPct val="100000"/>
              </a:lnSpc>
              <a:spcBef>
                <a:spcPts val="100"/>
              </a:spcBef>
            </a:pPr>
            <a:r>
              <a:rPr lang="en-GB" spc="125" dirty="0" smtClean="0">
                <a:solidFill>
                  <a:srgbClr val="89BD23"/>
                </a:solidFill>
                <a:latin typeface="Arial Black" panose="020B0A04020102020204" pitchFamily="34" charset="0"/>
              </a:rPr>
              <a:t>Eco-Schools</a:t>
            </a:r>
            <a:endParaRPr spc="125" dirty="0">
              <a:solidFill>
                <a:srgbClr val="89BD23"/>
              </a:solidFill>
              <a:latin typeface="Arial Black" panose="020B0A04020102020204" pitchFamily="34" charset="0"/>
            </a:endParaRPr>
          </a:p>
        </p:txBody>
      </p:sp>
      <p:sp>
        <p:nvSpPr>
          <p:cNvPr id="5" name="object 5"/>
          <p:cNvSpPr/>
          <p:nvPr/>
        </p:nvSpPr>
        <p:spPr>
          <a:xfrm>
            <a:off x="0" y="5802600"/>
            <a:ext cx="10692003" cy="1757405"/>
          </a:xfrm>
          <a:prstGeom prst="rect">
            <a:avLst/>
          </a:prstGeom>
          <a:blipFill>
            <a:blip r:embed="rId3" cstate="print"/>
            <a:stretch>
              <a:fillRect/>
            </a:stretch>
          </a:blipFill>
        </p:spPr>
        <p:txBody>
          <a:bodyPr wrap="square" lIns="0" tIns="0" rIns="0" bIns="0" rtlCol="0"/>
          <a:lstStyle/>
          <a:p>
            <a:endParaRPr/>
          </a:p>
        </p:txBody>
      </p:sp>
      <p:grpSp>
        <p:nvGrpSpPr>
          <p:cNvPr id="9" name="Group 8"/>
          <p:cNvGrpSpPr/>
          <p:nvPr/>
        </p:nvGrpSpPr>
        <p:grpSpPr>
          <a:xfrm>
            <a:off x="6736882" y="276225"/>
            <a:ext cx="3606800" cy="990600"/>
            <a:chOff x="6736882" y="276225"/>
            <a:chExt cx="3606800" cy="990600"/>
          </a:xfrm>
        </p:grpSpPr>
        <p:grpSp>
          <p:nvGrpSpPr>
            <p:cNvPr id="3" name="Group 2"/>
            <p:cNvGrpSpPr>
              <a:grpSpLocks/>
            </p:cNvGrpSpPr>
            <p:nvPr/>
          </p:nvGrpSpPr>
          <p:grpSpPr bwMode="auto">
            <a:xfrm>
              <a:off x="6736882" y="428625"/>
              <a:ext cx="3606800" cy="657225"/>
              <a:chOff x="112206215" y="105763310"/>
              <a:chExt cx="3606614" cy="657809"/>
            </a:xfrm>
          </p:grpSpPr>
          <p:pic>
            <p:nvPicPr>
              <p:cNvPr id="1027" name="Picture 3" descr="PPL-GREE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04299" y="105763310"/>
                <a:ext cx="170853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EcoSchools_logo_FINAL_CMY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83644" y="105773119"/>
                <a:ext cx="614687"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KBT_Master_Brand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06215" y="105772642"/>
                <a:ext cx="117389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8" name="Rectangle 7"/>
            <p:cNvSpPr/>
            <p:nvPr/>
          </p:nvSpPr>
          <p:spPr>
            <a:xfrm>
              <a:off x="6736882" y="276225"/>
              <a:ext cx="1173951"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3051" y="2312308"/>
            <a:ext cx="6565900" cy="2735791"/>
          </a:xfrm>
          <a:prstGeom prst="rect">
            <a:avLst/>
          </a:prstGeom>
          <a:effectLst>
            <a:outerShdw dist="152400" dir="8100000" algn="tr" rotWithShape="0">
              <a:srgbClr val="E56787"/>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3700" y="411265"/>
            <a:ext cx="9906000" cy="6740320"/>
          </a:xfrm>
          <a:prstGeom prst="rect">
            <a:avLst/>
          </a:prstGeom>
          <a:effectLst>
            <a:outerShdw dist="152400" dir="8100000" algn="tr" rotWithShape="0">
              <a:srgbClr val="F99D33"/>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object 5"/>
          <p:cNvSpPr/>
          <p:nvPr/>
        </p:nvSpPr>
        <p:spPr>
          <a:xfrm>
            <a:off x="0" y="5802600"/>
            <a:ext cx="10692003" cy="1757405"/>
          </a:xfrm>
          <a:prstGeom prst="rect">
            <a:avLst/>
          </a:prstGeom>
          <a:blipFill>
            <a:blip r:embed="rId3" cstate="print"/>
            <a:stretch>
              <a:fillRect/>
            </a:stretch>
          </a:blipFill>
        </p:spPr>
        <p:txBody>
          <a:bodyPr wrap="square" lIns="0" tIns="0" rIns="0" bIns="0" rtlCol="0"/>
          <a:lstStyle/>
          <a:p>
            <a:endParaRPr/>
          </a:p>
        </p:txBody>
      </p:sp>
      <p:grpSp>
        <p:nvGrpSpPr>
          <p:cNvPr id="9" name="Group 8"/>
          <p:cNvGrpSpPr/>
          <p:nvPr/>
        </p:nvGrpSpPr>
        <p:grpSpPr>
          <a:xfrm>
            <a:off x="6736882" y="276225"/>
            <a:ext cx="3606800" cy="990600"/>
            <a:chOff x="6736882" y="276225"/>
            <a:chExt cx="3606800" cy="990600"/>
          </a:xfrm>
        </p:grpSpPr>
        <p:grpSp>
          <p:nvGrpSpPr>
            <p:cNvPr id="3" name="Group 2"/>
            <p:cNvGrpSpPr>
              <a:grpSpLocks/>
            </p:cNvGrpSpPr>
            <p:nvPr/>
          </p:nvGrpSpPr>
          <p:grpSpPr bwMode="auto">
            <a:xfrm>
              <a:off x="6736882" y="428625"/>
              <a:ext cx="3606800" cy="657225"/>
              <a:chOff x="112206215" y="105763310"/>
              <a:chExt cx="3606614" cy="657809"/>
            </a:xfrm>
          </p:grpSpPr>
          <p:pic>
            <p:nvPicPr>
              <p:cNvPr id="1027" name="Picture 3" descr="PPL-GREE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04299" y="105763310"/>
                <a:ext cx="170853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EcoSchools_logo_FINAL_CMY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83644" y="105773119"/>
                <a:ext cx="614687"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KBT_Master_Brand_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206215" y="105772642"/>
                <a:ext cx="117389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8" name="Rectangle 7"/>
            <p:cNvSpPr/>
            <p:nvPr/>
          </p:nvSpPr>
          <p:spPr>
            <a:xfrm>
              <a:off x="6736882" y="276225"/>
              <a:ext cx="1173951"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2" descr="J:\Logos\Keep Britain Tidy master logo and brand guidelines 2017\New Tidy Man logo\Screen\KBT_Master_Brand_Short_Form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033" y="-714375"/>
            <a:ext cx="6685031" cy="79422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310465" y="4210458"/>
            <a:ext cx="6324599" cy="1261884"/>
          </a:xfrm>
          <a:prstGeom prst="rect">
            <a:avLst/>
          </a:prstGeom>
          <a:solidFill>
            <a:schemeClr val="bg1">
              <a:alpha val="76000"/>
            </a:schemeClr>
          </a:solidFill>
          <a:ln>
            <a:noFill/>
          </a:ln>
        </p:spPr>
        <p:txBody>
          <a:bodyPr wrap="square" rtlCol="0">
            <a:spAutoFit/>
          </a:bodyPr>
          <a:lstStyle/>
          <a:p>
            <a:pPr algn="ctr"/>
            <a:r>
              <a:rPr lang="en-GB" sz="3800" dirty="0" smtClean="0">
                <a:solidFill>
                  <a:srgbClr val="69C5E0"/>
                </a:solidFill>
                <a:latin typeface="Arial Black" panose="020B0A04020102020204" pitchFamily="34" charset="0"/>
              </a:rPr>
              <a:t>Does anyone recognise this logo?</a:t>
            </a:r>
            <a:endParaRPr lang="en-GB" sz="3800" dirty="0">
              <a:solidFill>
                <a:srgbClr val="69C5E0"/>
              </a:solidFill>
              <a:latin typeface="Arial Black" panose="020B0A04020102020204" pitchFamily="34" charset="0"/>
            </a:endParaRPr>
          </a:p>
        </p:txBody>
      </p:sp>
    </p:spTree>
    <p:extLst>
      <p:ext uri="{BB962C8B-B14F-4D97-AF65-F5344CB8AC3E}">
        <p14:creationId xmlns:p14="http://schemas.microsoft.com/office/powerpoint/2010/main" val="530328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0900" y="581025"/>
            <a:ext cx="9020175" cy="3981450"/>
          </a:xfrm>
          <a:prstGeom prst="rect">
            <a:avLst/>
          </a:prstGeom>
          <a:effectLst>
            <a:outerShdw dist="152400" dir="8100000" algn="tr" rotWithShape="0">
              <a:srgbClr val="69C5E0"/>
            </a:outerShdw>
          </a:effectLst>
        </p:spPr>
      </p:pic>
      <p:sp>
        <p:nvSpPr>
          <p:cNvPr id="4" name="TextBox 3"/>
          <p:cNvSpPr txBox="1"/>
          <p:nvPr/>
        </p:nvSpPr>
        <p:spPr>
          <a:xfrm>
            <a:off x="850899" y="4848225"/>
            <a:ext cx="9020175" cy="1261884"/>
          </a:xfrm>
          <a:prstGeom prst="rect">
            <a:avLst/>
          </a:prstGeom>
          <a:solidFill>
            <a:schemeClr val="bg1">
              <a:alpha val="79000"/>
            </a:schemeClr>
          </a:solidFill>
          <a:ln>
            <a:noFill/>
          </a:ln>
        </p:spPr>
        <p:txBody>
          <a:bodyPr wrap="square" rtlCol="0">
            <a:spAutoFit/>
          </a:bodyPr>
          <a:lstStyle/>
          <a:p>
            <a:pPr algn="ctr"/>
            <a:r>
              <a:rPr lang="en-GB" sz="3800" dirty="0" smtClean="0">
                <a:solidFill>
                  <a:srgbClr val="69C5E0"/>
                </a:solidFill>
                <a:latin typeface="Arial Black" panose="020B0A04020102020204" pitchFamily="34" charset="0"/>
              </a:rPr>
              <a:t>There are Eco-Schools all around the world.</a:t>
            </a:r>
            <a:endParaRPr lang="en-GB" sz="3800" dirty="0">
              <a:solidFill>
                <a:srgbClr val="69C5E0"/>
              </a:solidFill>
              <a:latin typeface="Arial Black" panose="020B0A04020102020204" pitchFamily="34" charset="0"/>
            </a:endParaRPr>
          </a:p>
        </p:txBody>
      </p:sp>
    </p:spTree>
    <p:extLst>
      <p:ext uri="{BB962C8B-B14F-4D97-AF65-F5344CB8AC3E}">
        <p14:creationId xmlns:p14="http://schemas.microsoft.com/office/powerpoint/2010/main" val="2676494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eco-schools.org.uk/wp-content/uploads/2016/07/ES_Biodiver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8" y="292331"/>
            <a:ext cx="222681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eco-schools.org.uk/wp-content/uploads/2016/07/ES_Energ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787" y="283343"/>
            <a:ext cx="222681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eco-schools.org.uk/wp-content/uploads/2016/07/EcoSchools_topics_GlobalPerspective-412x2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9487" y="657225"/>
            <a:ext cx="2232000" cy="14302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eco-schools.org.uk/wp-content/uploads/2016/07/ES_Healthy-liv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2" y="1793464"/>
            <a:ext cx="2160000" cy="209519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eco-schools.org.uk/wp-content/uploads/2016/07/ES_Lit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9192" y="1793464"/>
            <a:ext cx="2160000" cy="209519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www.eco-schools.org.uk/wp-content/uploads/2016/07/EcoSchools_topics_Marine-412x26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9192" y="2125954"/>
            <a:ext cx="2232000" cy="143021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www.eco-schools.org.uk/wp-content/uploads/2016/07/ES_SchoolGround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44195" y="1793464"/>
            <a:ext cx="2160000" cy="2095192"/>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www.eco-schools.org.uk/wp-content/uploads/2016/07/ES_Transpor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4195" y="1688920"/>
            <a:ext cx="2160000" cy="209519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s://www.eco-schools.org.uk/wp-content/uploads/2016/07/ES_Wast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3" y="3324225"/>
            <a:ext cx="2160000" cy="209519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s://www.eco-schools.org.uk/wp-content/uploads/2016/07/ES_Wat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33400" y="3324225"/>
            <a:ext cx="2160000" cy="20951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2187" y="3888656"/>
            <a:ext cx="7086600" cy="1815882"/>
          </a:xfrm>
          <a:prstGeom prst="rect">
            <a:avLst/>
          </a:prstGeom>
          <a:noFill/>
        </p:spPr>
        <p:txBody>
          <a:bodyPr wrap="square" rtlCol="0">
            <a:spAutoFit/>
          </a:bodyPr>
          <a:lstStyle/>
          <a:p>
            <a:pPr algn="ctr"/>
            <a:r>
              <a:rPr lang="en-GB" sz="2800" dirty="0" smtClean="0">
                <a:solidFill>
                  <a:srgbClr val="82C341"/>
                </a:solidFill>
                <a:latin typeface="Arial Black" panose="020B0A04020102020204" pitchFamily="34" charset="0"/>
              </a:rPr>
              <a:t>Eco-Schools has ten topics that we can choose to work on.</a:t>
            </a:r>
          </a:p>
          <a:p>
            <a:pPr algn="ctr"/>
            <a:r>
              <a:rPr lang="en-GB" sz="2800" dirty="0" smtClean="0">
                <a:solidFill>
                  <a:srgbClr val="82C341"/>
                </a:solidFill>
                <a:latin typeface="Arial Black" panose="020B0A04020102020204" pitchFamily="34" charset="0"/>
              </a:rPr>
              <a:t> </a:t>
            </a:r>
            <a:br>
              <a:rPr lang="en-GB" sz="2800" dirty="0" smtClean="0">
                <a:solidFill>
                  <a:srgbClr val="82C341"/>
                </a:solidFill>
                <a:latin typeface="Arial Black" panose="020B0A04020102020204" pitchFamily="34" charset="0"/>
              </a:rPr>
            </a:br>
            <a:r>
              <a:rPr lang="en-GB" sz="2800" dirty="0" smtClean="0">
                <a:solidFill>
                  <a:srgbClr val="82C341"/>
                </a:solidFill>
                <a:latin typeface="Arial Black" panose="020B0A04020102020204" pitchFamily="34" charset="0"/>
              </a:rPr>
              <a:t>Can you guess what they are?</a:t>
            </a:r>
            <a:endParaRPr lang="en-GB" sz="2800" dirty="0">
              <a:solidFill>
                <a:srgbClr val="82C341"/>
              </a:solidFill>
              <a:latin typeface="Arial Black" panose="020B0A04020102020204" pitchFamily="34" charset="0"/>
            </a:endParaRPr>
          </a:p>
        </p:txBody>
      </p:sp>
      <p:grpSp>
        <p:nvGrpSpPr>
          <p:cNvPr id="2" name="Group 2"/>
          <p:cNvGrpSpPr>
            <a:grpSpLocks/>
          </p:cNvGrpSpPr>
          <p:nvPr/>
        </p:nvGrpSpPr>
        <p:grpSpPr bwMode="auto">
          <a:xfrm>
            <a:off x="6581049" y="438425"/>
            <a:ext cx="3606800" cy="657225"/>
            <a:chOff x="112206215" y="105763310"/>
            <a:chExt cx="3606614" cy="657809"/>
          </a:xfrm>
        </p:grpSpPr>
        <p:pic>
          <p:nvPicPr>
            <p:cNvPr id="2051" name="Picture 3" descr="PPL-GREEN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104299" y="105763310"/>
              <a:ext cx="170853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2" name="Picture 4" descr="EcoSchools_logo_FINAL_CMY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3383644" y="105773119"/>
              <a:ext cx="614687"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3" name="Picture 5" descr="KBT_Master_Brand_RGB"/>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206215" y="105772642"/>
              <a:ext cx="117389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185128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rancis.Hyland\AppData\Local\Microsoft\Windows\Temporary Internet Files\Content.Outlook\DQB684YY\EcoSchools diagram_v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0"/>
            <a:ext cx="8620270"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49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Photo library\Pier2Pier\Programmes\Eco-Schools\St Marys 2016\St. Mary's Eco School Maidenhead with Keep Britain Tidy and the Prime Minister Theresa May on 23rd September 2016 by Brendan Foster Photography -® 2016-342-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500" y="661135"/>
            <a:ext cx="9360000" cy="6240579"/>
          </a:xfrm>
          <a:prstGeom prst="rect">
            <a:avLst/>
          </a:prstGeom>
          <a:noFill/>
          <a:effectLst>
            <a:outerShdw dist="152400" dir="8100000" algn="tr" rotWithShape="0">
              <a:srgbClr val="69C5E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3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581049" y="438425"/>
            <a:ext cx="3606800" cy="657225"/>
            <a:chOff x="112206215" y="105763310"/>
            <a:chExt cx="3606614" cy="657809"/>
          </a:xfrm>
        </p:grpSpPr>
        <p:pic>
          <p:nvPicPr>
            <p:cNvPr id="2051" name="Picture 3" descr="PPL-GREEN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04299" y="105763310"/>
              <a:ext cx="170853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2" name="Picture 4" descr="EcoSchools_logo_FINAL_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83644" y="105773119"/>
              <a:ext cx="614687"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3" name="Picture 5" descr="KBT_Master_Brand_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206215" y="105772642"/>
              <a:ext cx="117389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7" name="object 3"/>
          <p:cNvSpPr txBox="1"/>
          <p:nvPr/>
        </p:nvSpPr>
        <p:spPr>
          <a:xfrm>
            <a:off x="334124" y="1499167"/>
            <a:ext cx="9942856" cy="644407"/>
          </a:xfrm>
          <a:prstGeom prst="rect">
            <a:avLst/>
          </a:prstGeom>
        </p:spPr>
        <p:txBody>
          <a:bodyPr vert="horz" wrap="square" lIns="0" tIns="12700" rIns="0" bIns="0" rtlCol="0">
            <a:spAutoFit/>
          </a:bodyPr>
          <a:lstStyle/>
          <a:p>
            <a:pPr marL="12700" marR="5080">
              <a:lnSpc>
                <a:spcPct val="107800"/>
              </a:lnSpc>
              <a:spcBef>
                <a:spcPts val="100"/>
              </a:spcBef>
            </a:pPr>
            <a:r>
              <a:rPr lang="en-GB" sz="3800" b="1" spc="75" dirty="0" smtClean="0">
                <a:solidFill>
                  <a:srgbClr val="89BD23"/>
                </a:solidFill>
                <a:latin typeface="Arial Black" panose="020B0A04020102020204" pitchFamily="34" charset="0"/>
                <a:ea typeface="Arial" charset="0"/>
                <a:cs typeface="Arial" charset="0"/>
              </a:rPr>
              <a:t>What do we need to do next?</a:t>
            </a:r>
            <a:endParaRPr lang="en-GB" sz="3800" b="1" spc="15" dirty="0" smtClean="0">
              <a:solidFill>
                <a:srgbClr val="89BD23"/>
              </a:solidFill>
              <a:latin typeface="Arial Black" panose="020B0A04020102020204" pitchFamily="34" charset="0"/>
              <a:ea typeface="Arial" charset="0"/>
              <a:cs typeface="Arial" charset="0"/>
            </a:endParaRPr>
          </a:p>
        </p:txBody>
      </p:sp>
      <p:pic>
        <p:nvPicPr>
          <p:cNvPr id="8" name="Picture 2" descr="J:\Photo library\Programmes\Eco-Schools\NewWebsite images 2016\ES Award bad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1348" y="2143574"/>
            <a:ext cx="7428408" cy="3095170"/>
          </a:xfrm>
          <a:prstGeom prst="rect">
            <a:avLst/>
          </a:prstGeom>
          <a:noFill/>
          <a:effectLst>
            <a:outerShdw dist="152400" dir="8100000" algn="tr" rotWithShape="0">
              <a:srgbClr val="F99D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919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82C341"/>
      </a:dk2>
      <a:lt2>
        <a:srgbClr val="EEECE1"/>
      </a:lt2>
      <a:accent1>
        <a:srgbClr val="68C4DF"/>
      </a:accent1>
      <a:accent2>
        <a:srgbClr val="E56786"/>
      </a:accent2>
      <a:accent3>
        <a:srgbClr val="F99D33"/>
      </a:accent3>
      <a:accent4>
        <a:srgbClr val="EDA1B0"/>
      </a:accent4>
      <a:accent5>
        <a:srgbClr val="A2D0CA"/>
      </a:accent5>
      <a:accent6>
        <a:srgbClr val="FED85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TotalTime>
  <Words>946</Words>
  <Application>Microsoft Office PowerPoint</Application>
  <PresentationFormat>Custom</PresentationFormat>
  <Paragraphs>49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ArialSFMT-Bold</vt:lpstr>
      <vt:lpstr>Calibri</vt:lpstr>
      <vt:lpstr>Office Theme</vt:lpstr>
      <vt:lpstr>Eco-Schools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Assembly Presentation Title</dc:title>
  <dc:creator>Francis Hyland</dc:creator>
  <cp:lastModifiedBy>Francis Hyland</cp:lastModifiedBy>
  <cp:revision>36</cp:revision>
  <cp:lastPrinted>2018-08-15T14:13:06Z</cp:lastPrinted>
  <dcterms:created xsi:type="dcterms:W3CDTF">2018-08-15T09:41:13Z</dcterms:created>
  <dcterms:modified xsi:type="dcterms:W3CDTF">2019-03-29T10:17:56Z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2018-08-15T00:00:00Z</vt:filetime>
  </property>
  <property fmtid="{D5CDD505-2E9C-101B-9397-08002B2CF9AE}" pid="3" name="Creator">
    <vt:lpwstr>Adobe InDesign CC 13.0 (Macintosh)</vt:lpwstr>
  </property>
  <property fmtid="{D5CDD505-2E9C-101B-9397-08002B2CF9AE}" pid="4" name="LastSaved">
    <vt:filetime>2018-08-15T00:00:00Z</vt:filetime>
  </property>
</Properties>
</file>