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1" d="100"/>
          <a:sy n="61" d="100"/>
        </p:scale>
        <p:origin x="88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4821DD-29D2-314B-2982-4C25B0A116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BE26965-E8CB-01D5-D136-FC78A9EFE1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15AE47-4EEE-5A08-4113-BF853F5A89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4B65B-798A-40D8-BD2D-B77ACFCFCF93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7B184F-46C3-EEA1-CD78-3F8D75530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939A72-664C-B9CB-4487-65199D3B8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2EFEC-5AB6-4839-A929-908B1380D4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104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349A71-5897-20E9-E749-D712613CF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141496-CDE6-38D8-B1B1-EA0992BF9E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922B9F-A3BF-BB9D-077E-B34417627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4B65B-798A-40D8-BD2D-B77ACFCFCF93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D15B5C-8112-6AAD-274B-EE191A658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160CE0-A68E-EC9A-AC27-ED3DA71673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2EFEC-5AB6-4839-A929-908B1380D4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0897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F57FE-CEF7-AB11-8BBA-F78C9F1EE7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65B92D-A205-9F59-AF7A-78EDB46752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F7739B-2E1F-86F0-F404-4AFC6A0BF4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4B65B-798A-40D8-BD2D-B77ACFCFCF93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681B04-A7C8-9C5F-11BE-9BC1FE0335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BE34E4-7FB0-22ED-77EC-36D2A0C01D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2EFEC-5AB6-4839-A929-908B1380D4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304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F4BE50-9345-4FCC-50C2-113C55988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6A6D9B-B800-7222-543D-9EFA5B72D5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76DD7F-ABC6-955C-2253-6DCAD45B38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33D2F2-09DC-3332-C338-92089667B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4B65B-798A-40D8-BD2D-B77ACFCFCF93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D42DF9-1ECC-2A17-09E5-B6B27153DE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52D907-9EC5-3CA3-DBBC-E6A849177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2EFEC-5AB6-4839-A929-908B1380D4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301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F988CF-532C-3006-D30E-6CDC9C1C4E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95EAAB-40D6-7CD7-38C3-CE271B5A17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E5E2A4-B2C8-E57E-20B7-9E34DEDACA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9BF1E5-3ED3-4774-2A05-40ED155026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A98069-12E7-B90C-A637-2E964ABBF7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EBA35EE-8BC9-1C14-075B-76BCBD326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4B65B-798A-40D8-BD2D-B77ACFCFCF93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460219-A57F-DE5F-E9B6-6CD6DF3E9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EC69E11-5E4D-24A4-AE87-9D365F0378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2EFEC-5AB6-4839-A929-908B1380D4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364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E2EF66-C2B1-6489-3E43-319736C1D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61BF6A-FAC4-7025-C044-EE577D02D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4B65B-798A-40D8-BD2D-B77ACFCFCF93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5E1900C-0B98-10EF-C725-F551AD5049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3C18B2-580A-A52D-975C-3F59B284E8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2EFEC-5AB6-4839-A929-908B1380D4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305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7AEF86-2C5B-18A2-10BD-1E1909E5BE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4B65B-798A-40D8-BD2D-B77ACFCFCF93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F8DD9BA-02FD-ECC1-9D4F-2919CD548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F13B51-9600-2C2F-87B9-D53AF89494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2EFEC-5AB6-4839-A929-908B1380D4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739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BCC1FF-6DB8-8BE2-37A5-AE99572AFB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81462C-C179-6CF1-FB95-691AD7FA92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3FBBB1-C8CE-5E88-B053-DC0C88B86B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103484-F710-C8D3-C60B-3CDA51100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4B65B-798A-40D8-BD2D-B77ACFCFCF93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39FE50-3350-4FA1-25A8-B973FCA4A5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AA5F5F-7DCC-352D-AB33-0B4E40976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2EFEC-5AB6-4839-A929-908B1380D4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0698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37D86-1617-52B4-0C03-CAFD270748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1035B92-0AB7-F8A3-84DA-AA1F3E289F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EF5C3C-38D4-B69E-2655-FAD97216F5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69CBB0-4EBB-4647-1698-69FD05579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4B65B-798A-40D8-BD2D-B77ACFCFCF93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7254B9-7EEC-2CC0-B8F8-7E3C7C145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C075D4-D358-1ED0-1F90-CB3A9184BA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2EFEC-5AB6-4839-A929-908B1380D4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647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35E4A-EBB9-BBCD-16EB-16A49F1346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663FED-5683-0AB0-B36F-9866DE69AC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2273AA-C3FD-E629-39B4-C657C1153E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4B65B-798A-40D8-BD2D-B77ACFCFCF93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B6245-7C5B-C971-6578-FB01A4DC9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C5E9BF-CAF5-3C76-C697-72BABB7E2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2EFEC-5AB6-4839-A929-908B1380D4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43066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D4D722D-5331-BE3E-14D3-9603A00A3A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D0A03C-123C-717D-0C98-6A444A8A18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0D7A82-DD70-0E31-81A5-49BA48BFEC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4B65B-798A-40D8-BD2D-B77ACFCFCF93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350894-4397-AB40-102A-6A4B16F29A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BEE268-7200-A4DF-B2C5-94C386578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2EFEC-5AB6-4839-A929-908B1380D4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356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49FA9DC-3B7D-05B7-32FB-838C137432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BAD3D2-A227-A82A-1274-7CBD986703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ECB38C-A507-4166-CA8D-046BA367ED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ED4B65B-798A-40D8-BD2D-B77ACFCFCF93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7EDC33-F483-9F8C-8EC0-3EF2B1CA98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56AB3D-4431-032A-C0B7-1FF0A3EEDE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252EFEC-5AB6-4839-A929-908B1380D4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49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06EB000-D7BF-DD21-E819-825C33BAB754}"/>
              </a:ext>
            </a:extLst>
          </p:cNvPr>
          <p:cNvSpPr txBox="1"/>
          <p:nvPr/>
        </p:nvSpPr>
        <p:spPr>
          <a:xfrm>
            <a:off x="0" y="0"/>
            <a:ext cx="12192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Twinkl Cursive Looped" panose="02000000000000000000" pitchFamily="2" charset="0"/>
              </a:rPr>
              <a:t>LKS2 Knowledge Organiser: </a:t>
            </a:r>
            <a:r>
              <a:rPr lang="en-GB" sz="1400" b="1" dirty="0">
                <a:latin typeface="Twinkl Cursive Looped" panose="02000000000000000000" pitchFamily="2" charset="0"/>
              </a:rPr>
              <a:t>Art –</a:t>
            </a:r>
            <a:r>
              <a:rPr lang="en-GB" sz="1400" b="1" dirty="0">
                <a:latin typeface="Twinkl Cursive Looped" panose="02000000000000000000" pitchFamily="2" charset="0"/>
                <a:cs typeface="Arial"/>
                <a:sym typeface="Arial"/>
              </a:rPr>
              <a:t>Printing</a:t>
            </a:r>
            <a:endParaRPr lang="en-GB" sz="1400" dirty="0">
              <a:latin typeface="Twinkl Cursive Looped" panose="02000000000000000000" pitchFamily="2" charset="0"/>
              <a:ea typeface="Arial"/>
              <a:cs typeface="Arial"/>
              <a:sym typeface="Arial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2B9AE6-14FA-9F9B-699F-B655487750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8615842"/>
              </p:ext>
            </p:extLst>
          </p:nvPr>
        </p:nvGraphicFramePr>
        <p:xfrm>
          <a:off x="61632" y="307777"/>
          <a:ext cx="11929414" cy="64959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13402">
                  <a:extLst>
                    <a:ext uri="{9D8B030D-6E8A-4147-A177-3AD203B41FA5}">
                      <a16:colId xmlns:a16="http://schemas.microsoft.com/office/drawing/2014/main" val="411538575"/>
                    </a:ext>
                  </a:extLst>
                </a:gridCol>
                <a:gridCol w="9416012">
                  <a:extLst>
                    <a:ext uri="{9D8B030D-6E8A-4147-A177-3AD203B41FA5}">
                      <a16:colId xmlns:a16="http://schemas.microsoft.com/office/drawing/2014/main" val="3532429147"/>
                    </a:ext>
                  </a:extLst>
                </a:gridCol>
              </a:tblGrid>
              <a:tr h="1428411">
                <a:tc rowSpan="2">
                  <a:txBody>
                    <a:bodyPr/>
                    <a:lstStyle/>
                    <a:p>
                      <a:pPr rtl="0"/>
                      <a:r>
                        <a:rPr lang="en-GB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Three big ideas</a:t>
                      </a:r>
                    </a:p>
                    <a:p>
                      <a:pPr rtl="0"/>
                      <a:endParaRPr lang="en-GB" sz="1400" b="1" i="0" u="none" strike="noStrike" kern="1200" dirty="0">
                        <a:solidFill>
                          <a:schemeClr val="tx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  <a:p>
                      <a:pPr rtl="0"/>
                      <a:r>
                        <a:rPr lang="en-GB" sz="1400" b="1" i="0" u="none" strike="noStrike" kern="1200" dirty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Inspiration</a:t>
                      </a:r>
                    </a:p>
                    <a:p>
                      <a:pPr rtl="0"/>
                      <a:r>
                        <a:rPr lang="en-GB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I can study and discuss a range of African prints</a:t>
                      </a:r>
                    </a:p>
                    <a:p>
                      <a:pPr rtl="0"/>
                      <a:r>
                        <a:rPr lang="en-GB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I can describe the colours and pattern forms in the prints</a:t>
                      </a:r>
                    </a:p>
                    <a:p>
                      <a:pPr rtl="0"/>
                      <a:r>
                        <a:rPr lang="en-GB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I can study and discuss how Bisa Butler uses African prints in her work</a:t>
                      </a:r>
                    </a:p>
                    <a:p>
                      <a:pPr rtl="0"/>
                      <a:r>
                        <a:rPr lang="en-GB" sz="1400" b="1" i="0" u="none" strike="noStrike" kern="1200" dirty="0">
                          <a:solidFill>
                            <a:srgbClr val="FFC000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Experimentation</a:t>
                      </a:r>
                    </a:p>
                    <a:p>
                      <a:pPr rtl="0"/>
                      <a:r>
                        <a:rPr lang="en-GB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I can identify shapes and patterns in designs </a:t>
                      </a:r>
                    </a:p>
                    <a:p>
                      <a:pPr rtl="0"/>
                      <a:r>
                        <a:rPr lang="en-GB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I can explore how to print using shaped blocks</a:t>
                      </a:r>
                    </a:p>
                    <a:p>
                      <a:pPr rtl="0"/>
                      <a:r>
                        <a:rPr lang="en-GB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I can print on different surfaces </a:t>
                      </a:r>
                    </a:p>
                    <a:p>
                      <a:pPr rtl="0"/>
                      <a:r>
                        <a:rPr lang="en-GB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I can investigate how to make African style patterns using blocks</a:t>
                      </a:r>
                    </a:p>
                    <a:p>
                      <a:pPr rtl="0"/>
                      <a:r>
                        <a:rPr lang="en-GB" sz="1400" b="1" i="0" u="none" strike="noStrike" kern="1200" dirty="0">
                          <a:solidFill>
                            <a:srgbClr val="92D050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Expression</a:t>
                      </a:r>
                    </a:p>
                    <a:p>
                      <a:pPr rtl="0"/>
                      <a:r>
                        <a:rPr lang="en-GB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I can produce a printing block</a:t>
                      </a:r>
                    </a:p>
                    <a:p>
                      <a:pPr rtl="0"/>
                      <a:r>
                        <a:rPr lang="en-GB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I can use it to print on a range of surfaces</a:t>
                      </a:r>
                    </a:p>
                    <a:p>
                      <a:pPr rtl="0"/>
                      <a:r>
                        <a:rPr lang="en-GB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I can identify, create and print with a range of colours</a:t>
                      </a:r>
                    </a:p>
                    <a:p>
                      <a:pPr rtl="0"/>
                      <a:r>
                        <a:rPr lang="en-GB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I know how to create African style printed patterns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400" b="1" dirty="0">
                          <a:effectLst/>
                          <a:latin typeface="Twinkl" panose="02000000000000000000" pitchFamily="2" charset="0"/>
                        </a:rPr>
                        <a:t>Vocabulary</a:t>
                      </a:r>
                      <a:endParaRPr lang="en-GB" sz="1400" b="1" i="0" u="none" strike="noStrike" kern="1200" dirty="0">
                        <a:solidFill>
                          <a:srgbClr val="00B0F0"/>
                        </a:solidFill>
                        <a:effectLst/>
                        <a:latin typeface="Twinkl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3496678"/>
                  </a:ext>
                </a:extLst>
              </a:tr>
              <a:tr h="5067517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br>
                        <a:rPr lang="en-GB" dirty="0"/>
                      </a:b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1205525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3E3BAB64-2DC2-D3F8-2B7A-36B3D686B8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8898408"/>
              </p:ext>
            </p:extLst>
          </p:nvPr>
        </p:nvGraphicFramePr>
        <p:xfrm>
          <a:off x="3798352" y="423258"/>
          <a:ext cx="7889151" cy="12268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2481">
                  <a:extLst>
                    <a:ext uri="{9D8B030D-6E8A-4147-A177-3AD203B41FA5}">
                      <a16:colId xmlns:a16="http://schemas.microsoft.com/office/drawing/2014/main" val="4236168269"/>
                    </a:ext>
                  </a:extLst>
                </a:gridCol>
                <a:gridCol w="1313334">
                  <a:extLst>
                    <a:ext uri="{9D8B030D-6E8A-4147-A177-3AD203B41FA5}">
                      <a16:colId xmlns:a16="http://schemas.microsoft.com/office/drawing/2014/main" val="3275258188"/>
                    </a:ext>
                  </a:extLst>
                </a:gridCol>
                <a:gridCol w="1313334">
                  <a:extLst>
                    <a:ext uri="{9D8B030D-6E8A-4147-A177-3AD203B41FA5}">
                      <a16:colId xmlns:a16="http://schemas.microsoft.com/office/drawing/2014/main" val="2305836406"/>
                    </a:ext>
                  </a:extLst>
                </a:gridCol>
                <a:gridCol w="1313334">
                  <a:extLst>
                    <a:ext uri="{9D8B030D-6E8A-4147-A177-3AD203B41FA5}">
                      <a16:colId xmlns:a16="http://schemas.microsoft.com/office/drawing/2014/main" val="2952072854"/>
                    </a:ext>
                  </a:extLst>
                </a:gridCol>
                <a:gridCol w="1313334">
                  <a:extLst>
                    <a:ext uri="{9D8B030D-6E8A-4147-A177-3AD203B41FA5}">
                      <a16:colId xmlns:a16="http://schemas.microsoft.com/office/drawing/2014/main" val="3840390860"/>
                    </a:ext>
                  </a:extLst>
                </a:gridCol>
                <a:gridCol w="1313334">
                  <a:extLst>
                    <a:ext uri="{9D8B030D-6E8A-4147-A177-3AD203B41FA5}">
                      <a16:colId xmlns:a16="http://schemas.microsoft.com/office/drawing/2014/main" val="3970964988"/>
                    </a:ext>
                  </a:extLst>
                </a:gridCol>
              </a:tblGrid>
              <a:tr h="306717">
                <a:tc>
                  <a:txBody>
                    <a:bodyPr/>
                    <a:lstStyle/>
                    <a:p>
                      <a:pPr rtl="0"/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latin typeface="Twinkl" panose="02000000000000000000" pitchFamily="2" charset="0"/>
                        </a:rPr>
                        <a:t>Explore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latin typeface="Twinkl" panose="02000000000000000000" pitchFamily="2" charset="0"/>
                        </a:rPr>
                        <a:t>Design</a:t>
                      </a:r>
                      <a:endParaRPr lang="en-GB" sz="1400" b="1" dirty="0">
                        <a:solidFill>
                          <a:sysClr val="windowText" lastClr="000000"/>
                        </a:solidFill>
                        <a:effectLst/>
                        <a:latin typeface="Twinkl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latin typeface="Twinkl" panose="02000000000000000000" pitchFamily="2" charset="0"/>
                        </a:rPr>
                        <a:t>African prints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latin typeface="Twinkl" panose="02000000000000000000" pitchFamily="2" charset="0"/>
                        </a:rPr>
                        <a:t>Textiles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latin typeface="Twinkl" panose="02000000000000000000" pitchFamily="2" charset="0"/>
                        </a:rPr>
                        <a:t>Scratching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latin typeface="Twinkl" panose="02000000000000000000" pitchFamily="2" charset="0"/>
                        </a:rPr>
                        <a:t>Pressure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8252238"/>
                  </a:ext>
                </a:extLst>
              </a:tr>
              <a:tr h="306717">
                <a:tc>
                  <a:txBody>
                    <a:bodyPr/>
                    <a:lstStyle/>
                    <a:p>
                      <a:pPr rtl="0"/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latin typeface="Twinkl" panose="02000000000000000000" pitchFamily="2" charset="0"/>
                        </a:rPr>
                        <a:t>Process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latin typeface="Twinkl" panose="02000000000000000000" pitchFamily="2" charset="0"/>
                        </a:rPr>
                        <a:t>Adapt</a:t>
                      </a:r>
                      <a:endParaRPr lang="en-GB" sz="1400" b="1" dirty="0">
                        <a:solidFill>
                          <a:sysClr val="windowText" lastClr="000000"/>
                        </a:solidFill>
                        <a:effectLst/>
                        <a:latin typeface="Twinkl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latin typeface="Twinkl" panose="02000000000000000000" pitchFamily="2" charset="0"/>
                        </a:rPr>
                        <a:t>Modify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latin typeface="Twinkl" panose="02000000000000000000" pitchFamily="2" charset="0"/>
                        </a:rPr>
                        <a:t>Press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latin typeface="Twinkl" panose="02000000000000000000" pitchFamily="2" charset="0"/>
                        </a:rPr>
                        <a:t>Print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latin typeface="Twinkl" panose="02000000000000000000" pitchFamily="2" charset="0"/>
                        </a:rPr>
                        <a:t>Indented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1466223"/>
                  </a:ext>
                </a:extLst>
              </a:tr>
              <a:tr h="306717">
                <a:tc>
                  <a:txBody>
                    <a:bodyPr/>
                    <a:lstStyle/>
                    <a:p>
                      <a:pPr rtl="0"/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latin typeface="Twinkl" panose="02000000000000000000" pitchFamily="2" charset="0"/>
                        </a:rPr>
                        <a:t>Starting point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latin typeface="Twinkl" panose="02000000000000000000" pitchFamily="2" charset="0"/>
                        </a:rPr>
                        <a:t>Firmly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latin typeface="Twinkl" panose="02000000000000000000" pitchFamily="2" charset="0"/>
                        </a:rPr>
                        <a:t>Transfer</a:t>
                      </a:r>
                      <a:endParaRPr lang="en-GB" sz="1400" b="0" dirty="0">
                        <a:solidFill>
                          <a:sysClr val="windowText" lastClr="000000"/>
                        </a:solidFill>
                        <a:effectLst/>
                        <a:latin typeface="Twinkl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latin typeface="Twinkl" panose="02000000000000000000" pitchFamily="2" charset="0"/>
                        </a:rPr>
                        <a:t>Transpose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latin typeface="Twinkl" panose="02000000000000000000" pitchFamily="2" charset="0"/>
                        </a:rPr>
                        <a:t>Block print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latin typeface="Twinkl" panose="02000000000000000000" pitchFamily="2" charset="0"/>
                        </a:rPr>
                        <a:t>Repeat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6142826"/>
                  </a:ext>
                </a:extLst>
              </a:tr>
              <a:tr h="306717">
                <a:tc>
                  <a:txBody>
                    <a:bodyPr/>
                    <a:lstStyle/>
                    <a:p>
                      <a:pPr rtl="0"/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latin typeface="Twinkl" panose="02000000000000000000" pitchFamily="2" charset="0"/>
                        </a:rPr>
                        <a:t>Seal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latin typeface="Twinkl" panose="02000000000000000000" pitchFamily="2" charset="0"/>
                        </a:rPr>
                        <a:t>Rotate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latin typeface="Twinkl" panose="02000000000000000000" pitchFamily="2" charset="0"/>
                        </a:rPr>
                        <a:t>Pressure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latin typeface="Twinkl" panose="02000000000000000000" pitchFamily="2" charset="0"/>
                        </a:rPr>
                        <a:t>Reverse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endParaRPr lang="en-GB" sz="1400" b="0" dirty="0">
                        <a:solidFill>
                          <a:sysClr val="windowText" lastClr="000000"/>
                        </a:solidFill>
                        <a:effectLst/>
                        <a:latin typeface="Twinkl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dirty="0">
                        <a:solidFill>
                          <a:sysClr val="windowText" lastClr="000000"/>
                        </a:solidFill>
                        <a:effectLst/>
                        <a:latin typeface="Twinkl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148492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CF1B4169-8CC1-7425-A29C-3D1C0E36190D}"/>
              </a:ext>
            </a:extLst>
          </p:cNvPr>
          <p:cNvSpPr txBox="1"/>
          <p:nvPr/>
        </p:nvSpPr>
        <p:spPr>
          <a:xfrm>
            <a:off x="2720209" y="3738289"/>
            <a:ext cx="24003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latin typeface="Twinkl" panose="02000000000000000000" pitchFamily="2" charset="0"/>
              </a:rPr>
              <a:t>Bisa Butler </a:t>
            </a:r>
            <a:r>
              <a:rPr lang="en-GB" sz="1200" dirty="0">
                <a:latin typeface="Twinkl" panose="02000000000000000000" pitchFamily="2" charset="0"/>
              </a:rPr>
              <a:t>1973 - present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48B8601-41D0-41C5-8D2F-2CB9865231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0209" y="1845879"/>
            <a:ext cx="2400300" cy="1905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4D0A2BB-E489-41BF-AA9A-AA2E44819B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2559670" y="4433574"/>
            <a:ext cx="2721376" cy="188480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DFCB7AB-20F0-4AE5-9C1F-1A54D6B392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9965" y="1845879"/>
            <a:ext cx="3479608" cy="464031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B5E7EF2-6D51-404C-A62E-B7F1125BA9BE}"/>
              </a:ext>
            </a:extLst>
          </p:cNvPr>
          <p:cNvSpPr txBox="1"/>
          <p:nvPr/>
        </p:nvSpPr>
        <p:spPr>
          <a:xfrm>
            <a:off x="5739619" y="6508729"/>
            <a:ext cx="24003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latin typeface="Twinkl" panose="02000000000000000000" pitchFamily="2" charset="0"/>
              </a:rPr>
              <a:t>Three Kings</a:t>
            </a:r>
            <a:endParaRPr lang="en-GB" sz="1200" dirty="0">
              <a:latin typeface="Twinkl" panose="02000000000000000000" pitchFamily="2" charset="0"/>
            </a:endParaRPr>
          </a:p>
        </p:txBody>
      </p:sp>
      <p:pic>
        <p:nvPicPr>
          <p:cNvPr id="1026" name="Picture 2" descr="African Art Prints - St Mark's C of E ...">
            <a:extLst>
              <a:ext uri="{FF2B5EF4-FFF2-40B4-BE49-F238E27FC236}">
                <a16:creationId xmlns:a16="http://schemas.microsoft.com/office/drawing/2014/main" id="{44461CE0-FD1E-4F8B-8DF1-8D49B52F0C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9301" y="1845879"/>
            <a:ext cx="3232017" cy="4276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1907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4894</TotalTime>
  <Words>154</Words>
  <Application>Microsoft Office PowerPoint</Application>
  <PresentationFormat>Widescreen</PresentationFormat>
  <Paragraphs>43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Twinkl</vt:lpstr>
      <vt:lpstr>Twinkl Cursive Looped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 Duff</dc:creator>
  <cp:lastModifiedBy>BDuff</cp:lastModifiedBy>
  <cp:revision>12</cp:revision>
  <dcterms:created xsi:type="dcterms:W3CDTF">2024-04-11T08:48:26Z</dcterms:created>
  <dcterms:modified xsi:type="dcterms:W3CDTF">2025-01-06T10:47:36Z</dcterms:modified>
</cp:coreProperties>
</file>